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A88DB4-5388-4146-8AAD-483F1086C78A}">
  <a:tblStyle styleId="{4EA88DB4-5388-4146-8AAD-483F1086C7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30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ac17bf2d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ac17bf2d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bac17bf2d1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ac17bf2d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ac17bf2d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bac17bf2d1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ac17bf2d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ac17bf2d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bac17bf2d1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ac17bf2d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ac17bf2d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bac17bf2d1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ac17bf2d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ac17bf2d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bac17bf2d1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ac17bf2d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ac17bf2d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bac17bf2d1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ac17bf2d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ac17bf2d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bac17bf2d1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5427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ac17bf2d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ac17bf2d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bac17bf2d1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fe138501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fe138501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8fe1385017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e7c8eb5b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e7c8eb5b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e7c8eb5b2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fe138501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fe138501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8fe138501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fe138501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fe138501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8fe1385017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fe138501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fe138501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8fe1385017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fe138501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fe138501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8fe1385017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fe138501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fe138501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8fe1385017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fe138501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fe138501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8fe138501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fe138501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fe138501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8fe1385017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e7c8eb5b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e7c8eb5b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6e7c8eb5b2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ae3ce0f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ae3ce0fb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ae3ce0fb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ae3ce0fb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ae3ce0fb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bae3ce0fbc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e7c8eb5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e7c8eb5b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6e7c8eb5b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ae3ce0fb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ae3ce0fb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bae3ce0fbc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ae3ce0fb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ae3ce0fb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bae3ce0fbc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ae3ce0fb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ae3ce0fb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bae3ce0fbc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ae3ce0fb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ae3ce0fb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bae3ce0fbc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ae3ce0fb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ae3ce0fb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bae3ce0fbc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ae3ce0fb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ae3ce0fbc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bae3ce0fbc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ac17bf2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ac17bf2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bac17bf2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ac17bf2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ac17bf2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bac17bf2d1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ac17bf2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ac17bf2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bac17bf2d1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ac17bf2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ac17bf2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bac17bf2d1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ac17bf2d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ac17bf2d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bac17bf2d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ac17bf2d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ac17bf2d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bac17bf2d1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735028" y="2924944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742861" y="4377085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3991"/>
            <a:ext cx="9144000" cy="265740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57754" y="-4223"/>
            <a:ext cx="850750" cy="264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3"/>
          <p:cNvCxnSpPr/>
          <p:nvPr/>
        </p:nvCxnSpPr>
        <p:spPr>
          <a:xfrm>
            <a:off x="467544" y="1124744"/>
            <a:ext cx="8219256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 rot="5400000">
            <a:off x="2357422" y="-42858"/>
            <a:ext cx="4429156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857364"/>
            <a:ext cx="8229600" cy="442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6669360"/>
            <a:ext cx="9144000" cy="196695"/>
          </a:xfrm>
          <a:prstGeom prst="rect">
            <a:avLst/>
          </a:prstGeom>
          <a:solidFill>
            <a:srgbClr val="17365D">
              <a:alpha val="89803"/>
            </a:srgbClr>
          </a:solidFill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9uPNppGsG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j94IGZmwtYI" TargetMode="External"/><Relationship Id="rId4" Type="http://schemas.openxmlformats.org/officeDocument/2006/relationships/hyperlink" Target="https://youtu.be/RLVbB91A5-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thontutor.com/" TargetMode="External"/><Relationship Id="rId5" Type="http://schemas.openxmlformats.org/officeDocument/2006/relationships/hyperlink" Target="https://repl.it/languages/python3" TargetMode="External"/><Relationship Id="rId4" Type="http://schemas.openxmlformats.org/officeDocument/2006/relationships/hyperlink" Target="https://code.visualstudio.com/downloa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 idx="4294967295"/>
          </p:nvPr>
        </p:nvSpPr>
        <p:spPr>
          <a:xfrm>
            <a:off x="323528" y="3573016"/>
            <a:ext cx="8568952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 sz="4000" b="1"/>
              <a:t>Programação Orientada a Objetos</a:t>
            </a:r>
            <a:br>
              <a:rPr lang="pt-BR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Aula 0</a:t>
            </a:r>
            <a:r>
              <a:rPr lang="pt-BR" sz="3200"/>
              <a:t>1</a:t>
            </a: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pt-BR" sz="3200"/>
              <a:t>Apresentação da Disciplina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4294967295"/>
          </p:nvPr>
        </p:nvSpPr>
        <p:spPr>
          <a:xfrm>
            <a:off x="755576" y="5013176"/>
            <a:ext cx="77724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lang="pt-BR" sz="2220" b="1"/>
              <a:t>Prof. Paulo Viniccius Vieira</a:t>
            </a:r>
            <a:endParaRPr/>
          </a:p>
          <a:p>
            <a:pPr marL="0" marR="0" lvl="0" indent="0" algn="r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lang="pt-BR" sz="2220" b="1"/>
              <a:t>paulo.vieira</a:t>
            </a:r>
            <a:r>
              <a:rPr lang="pt-BR" sz="22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@faculdadeimpacta.com.br</a:t>
            </a:r>
            <a:endParaRPr sz="222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1376" y="1849893"/>
            <a:ext cx="3781240" cy="1111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2"/>
          <p:cNvCxnSpPr/>
          <p:nvPr/>
        </p:nvCxnSpPr>
        <p:spPr>
          <a:xfrm>
            <a:off x="467544" y="5013176"/>
            <a:ext cx="799288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1"/>
          </p:nvPr>
        </p:nvSpPr>
        <p:spPr>
          <a:xfrm>
            <a:off x="227700" y="1196750"/>
            <a:ext cx="6134700" cy="54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t-BR" sz="3000"/>
              <a:t>Bibliografia</a:t>
            </a:r>
            <a:endParaRPr sz="3000"/>
          </a:p>
          <a:p>
            <a:pPr marL="3429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742950" marR="0" lvl="1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/>
              <a:t>RAMALHO, Luciano. </a:t>
            </a:r>
            <a:r>
              <a:rPr lang="pt-BR" sz="2400" b="1"/>
              <a:t>Python Fluente: Programação Clara, Concisa e Eficaz</a:t>
            </a:r>
            <a:r>
              <a:rPr lang="pt-BR" sz="2400"/>
              <a:t>. Novatec, 2015.</a:t>
            </a: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/>
              <a:t>MENEZES, Nilo Ney Coutinho. </a:t>
            </a:r>
            <a:r>
              <a:rPr lang="pt-BR" sz="2400" b="1"/>
              <a:t>Introdução à Programação com Python: algoritmos e lógica de programação para iniciantes</a:t>
            </a:r>
            <a:r>
              <a:rPr lang="pt-BR" sz="2400"/>
              <a:t>. Novatec, 2019.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1349200"/>
            <a:ext cx="1865975" cy="25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9300" y="4010922"/>
            <a:ext cx="1726100" cy="23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227700" y="1196750"/>
            <a:ext cx="5987400" cy="54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t-BR" sz="3000"/>
              <a:t>Bibliografia</a:t>
            </a:r>
            <a:endParaRPr sz="3000"/>
          </a:p>
          <a:p>
            <a:pPr marL="3429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742950" marR="0" lvl="1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/>
              <a:t>LUTZ, Mark. </a:t>
            </a:r>
            <a:r>
              <a:rPr lang="pt-BR" sz="2400" b="1"/>
              <a:t>Learning Python: Powerful Object-Oriented Programming</a:t>
            </a:r>
            <a:r>
              <a:rPr lang="pt-BR" sz="2400"/>
              <a:t>. O´Reilly, 2011.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/>
              <a:t>PHILLIPS, Dusty. </a:t>
            </a:r>
            <a:r>
              <a:rPr lang="pt-BR" sz="2400" b="1"/>
              <a:t>Python 3: Object Oriented Programming: Harness the power of Python 3 objects</a:t>
            </a:r>
            <a:r>
              <a:rPr lang="pt-BR" sz="2400"/>
              <a:t>. Packt Publishing, 2010.</a:t>
            </a:r>
            <a:endParaRPr sz="2400"/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101" y="1343550"/>
            <a:ext cx="1967975" cy="25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950" y="3959725"/>
            <a:ext cx="1900600" cy="24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241100" y="1188375"/>
            <a:ext cx="8903100" cy="537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Critérios de Avaliação:</a:t>
            </a:r>
            <a:endParaRPr sz="3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600" b="1" i="1"/>
          </a:p>
          <a:p>
            <a:pPr marL="914400" lvl="1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–"/>
            </a:pPr>
            <a:r>
              <a:rPr lang="pt-BR" sz="2600" b="1" i="1"/>
              <a:t>5 Atividades Contínuas (ACs):</a:t>
            </a:r>
            <a:endParaRPr sz="2600" b="1" i="1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A menor nota das ACs é descartada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Os critérios de avaliação de cada AC será definido na aplicação da atividade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ACs devem obedecer o prazo estipulado de entrega e não serão aceitas em atraso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Não há SUB de AC</a:t>
            </a:r>
            <a:endParaRPr sz="2600"/>
          </a:p>
          <a:p>
            <a:pPr marL="1371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600"/>
          </a:p>
          <a:p>
            <a:pPr marL="914400" lvl="1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–"/>
            </a:pPr>
            <a:r>
              <a:rPr lang="pt-BR" sz="2600" b="1" i="1"/>
              <a:t>1 Prova Semestral:</a:t>
            </a:r>
            <a:endParaRPr sz="2600" b="1" i="1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Conteúdo de todo o semestre</a:t>
            </a:r>
            <a:endParaRPr sz="2600"/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241100" y="1188375"/>
            <a:ext cx="8903100" cy="537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Critérios de Avaliação:</a:t>
            </a:r>
            <a:endParaRPr sz="3000"/>
          </a:p>
          <a:p>
            <a:pPr marL="914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600"/>
          </a:p>
          <a:p>
            <a:pPr marL="914400" lvl="1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–"/>
            </a:pPr>
            <a:r>
              <a:rPr lang="pt-BR" sz="2600" b="1" i="1"/>
              <a:t>Média Final = (50% Média das ACs) + (50% Prova)</a:t>
            </a:r>
            <a:endParaRPr sz="2600" b="1" i="1"/>
          </a:p>
          <a:p>
            <a:pPr marL="914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600"/>
          </a:p>
          <a:p>
            <a:pPr marL="914400" lvl="1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Se (Média Final ≥ 6,0 e Frequência ≥ 75%)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o aluno é </a:t>
            </a:r>
            <a:r>
              <a:rPr lang="pt-BR" sz="2600" b="1" i="1"/>
              <a:t>aprovado </a:t>
            </a:r>
            <a:endParaRPr sz="2600" b="1" i="1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 Caso contrário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o aluno é </a:t>
            </a:r>
            <a:r>
              <a:rPr lang="pt-BR" sz="2600" b="1" i="1"/>
              <a:t>reprovado </a:t>
            </a:r>
            <a:endParaRPr sz="2600" b="1" i="1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600" i="1"/>
          </a:p>
          <a:p>
            <a:pPr marL="914400" lvl="1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–"/>
            </a:pPr>
            <a:r>
              <a:rPr lang="pt-BR" sz="2600" i="1"/>
              <a:t>Direito a uma prova substitutiva</a:t>
            </a:r>
            <a:endParaRPr sz="2600" i="1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241100" y="1188375"/>
            <a:ext cx="8679600" cy="537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Critérios de Avaliação:</a:t>
            </a:r>
            <a:endParaRPr sz="3000"/>
          </a:p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/>
          </a:p>
          <a:p>
            <a:pPr marL="914400" lvl="1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–"/>
            </a:pPr>
            <a:r>
              <a:rPr lang="pt-BR" sz="2600" b="1" i="1"/>
              <a:t>Controle da Frequência (Aulas Remotas):</a:t>
            </a:r>
            <a:endParaRPr sz="2600" b="1" i="1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Exercícios e Atividades individuais devem ser realizadas durante a aula para validar a presença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Caso o aluno não entregue a atividade, ficará com falta na aula.</a:t>
            </a:r>
            <a:endParaRPr sz="2600"/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body" idx="1"/>
          </p:nvPr>
        </p:nvSpPr>
        <p:spPr>
          <a:xfrm>
            <a:off x="241100" y="1188375"/>
            <a:ext cx="8903100" cy="488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Metodologia:</a:t>
            </a:r>
            <a:endParaRPr sz="3000"/>
          </a:p>
          <a:p>
            <a:pPr marL="914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/>
          </a:p>
          <a:p>
            <a:pPr marL="914400" lvl="1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Aulas expositivas nas quais se apresenta e discute os tópicos da disciplina.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Resolução de exercícios e atividades práticas individuais e em grupos, realizados em ambiente de desenvolvimento.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Atividades contínuas (AC) para acompanhamento do processo de ensino aprendizagem.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Utilização do ambiente G Suite com Classroom e Meet.</a:t>
            </a:r>
            <a:endParaRPr sz="2600"/>
          </a:p>
        </p:txBody>
      </p:sp>
      <p:sp>
        <p:nvSpPr>
          <p:cNvPr id="208" name="Google Shape;208;p26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75" y="1188375"/>
            <a:ext cx="9144000" cy="537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Recursos Adicionais:</a:t>
            </a:r>
            <a:endParaRPr sz="2600"/>
          </a:p>
          <a:p>
            <a:pPr marL="914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5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Videoaulas:</a:t>
            </a:r>
            <a:endParaRPr sz="26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 b="1" i="1"/>
              <a:t>Curso de Python</a:t>
            </a:r>
            <a:r>
              <a:rPr lang="pt-BR"/>
              <a:t> (Gustavo Guanabara): </a:t>
            </a:r>
            <a:r>
              <a:rPr lang="pt-BR" sz="2400" u="sng">
                <a:solidFill>
                  <a:schemeClr val="hlink"/>
                </a:solidFill>
                <a:hlinkClick r:id="rId3"/>
              </a:rPr>
              <a:t>https://youtu.be/S9uPNppGsGo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 b="1" i="1"/>
              <a:t>Python Orientado a Objetos</a:t>
            </a:r>
            <a:r>
              <a:rPr lang="pt-BR"/>
              <a:t> (Otávio Miranda): </a:t>
            </a:r>
            <a:r>
              <a:rPr lang="pt-BR" sz="2400" u="sng">
                <a:solidFill>
                  <a:schemeClr val="hlink"/>
                </a:solidFill>
                <a:hlinkClick r:id="rId4"/>
              </a:rPr>
              <a:t>https://youtu.be/RLVbB91A5-8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 b="1" i="1"/>
              <a:t>Curso de Python</a:t>
            </a:r>
            <a:r>
              <a:rPr lang="pt-BR"/>
              <a:t> (eXcript):         </a:t>
            </a:r>
            <a:r>
              <a:rPr lang="pt-BR" sz="2400" u="sng">
                <a:solidFill>
                  <a:schemeClr val="hlink"/>
                </a:solidFill>
                <a:hlinkClick r:id="rId5"/>
              </a:rPr>
              <a:t>https://youtu.be/j94IGZmwtYI</a:t>
            </a:r>
            <a:endParaRPr sz="2400"/>
          </a:p>
        </p:txBody>
      </p:sp>
      <p:sp>
        <p:nvSpPr>
          <p:cNvPr id="216" name="Google Shape;216;p27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611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75" y="1188375"/>
            <a:ext cx="9144000" cy="537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Recursos Adicionais:</a:t>
            </a:r>
            <a:endParaRPr sz="2600"/>
          </a:p>
          <a:p>
            <a:pPr marL="914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500"/>
          </a:p>
          <a:p>
            <a:pPr marL="914400" lvl="1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Ferramentas:</a:t>
            </a:r>
            <a:endParaRPr sz="26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 b="1" i="1"/>
              <a:t>Python</a:t>
            </a:r>
            <a:r>
              <a:rPr lang="pt-BR"/>
              <a:t>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https://www.python.org/downloads/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 b="1" i="1"/>
              <a:t>Visual Studio Code</a:t>
            </a:r>
            <a:r>
              <a:rPr lang="pt-BR"/>
              <a:t>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https://code.visualstudio.com/download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 b="1" i="1"/>
              <a:t>Editor Online Repl.it</a:t>
            </a:r>
            <a:r>
              <a:rPr lang="pt-BR"/>
              <a:t>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https://repl.it/languages/python3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 b="1" i="1"/>
              <a:t>Python Tutor</a:t>
            </a:r>
            <a:r>
              <a:rPr lang="pt-BR"/>
              <a:t>: </a:t>
            </a:r>
            <a:r>
              <a:rPr lang="pt-BR" u="sng">
                <a:solidFill>
                  <a:schemeClr val="hlink"/>
                </a:solidFill>
                <a:hlinkClick r:id="rId6"/>
              </a:rPr>
              <a:t>http://pythontutor.com/</a:t>
            </a:r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388450" y="951000"/>
            <a:ext cx="8438700" cy="36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735028" y="2924944"/>
            <a:ext cx="7772400" cy="136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1"/>
              <a:t>Python</a:t>
            </a:r>
            <a:endParaRPr b="0"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488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Python</a:t>
            </a:r>
            <a:endParaRPr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–"/>
            </a:pPr>
            <a:r>
              <a:rPr lang="pt-BR" sz="2500"/>
              <a:t>Baixar o instalador da versão mais recente do python.</a:t>
            </a:r>
            <a:endParaRPr sz="250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–"/>
            </a:pPr>
            <a:r>
              <a:rPr lang="pt-BR" sz="2500" u="sng">
                <a:solidFill>
                  <a:schemeClr val="hlink"/>
                </a:solidFill>
                <a:hlinkClick r:id="rId3"/>
              </a:rPr>
              <a:t>https://www.python.org/downloads/</a:t>
            </a:r>
            <a:r>
              <a:rPr lang="pt-BR" sz="2500"/>
              <a:t> </a:t>
            </a: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800" y="3215449"/>
            <a:ext cx="6960701" cy="323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Sumário</a:t>
            </a: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1"/>
          </p:nvPr>
        </p:nvSpPr>
        <p:spPr>
          <a:xfrm>
            <a:off x="227700" y="1196750"/>
            <a:ext cx="8916300" cy="54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t-BR" sz="3000"/>
              <a:t>Apresentação da Disciplina</a:t>
            </a:r>
            <a:endParaRPr sz="3000"/>
          </a:p>
          <a:p>
            <a:pPr marL="3429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t-BR" sz="3000"/>
              <a:t>Plano de Ensino</a:t>
            </a:r>
            <a:endParaRPr sz="3000"/>
          </a:p>
          <a:p>
            <a:pPr marL="742950" marR="0" lvl="1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t-BR" sz="2600"/>
              <a:t>Objetivos</a:t>
            </a:r>
            <a:endParaRPr sz="2600"/>
          </a:p>
          <a:p>
            <a:pPr marL="742950" marR="0" lvl="1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t-BR" sz="2600"/>
              <a:t>Ementa</a:t>
            </a:r>
            <a:endParaRPr sz="2600"/>
          </a:p>
          <a:p>
            <a:pPr marL="742950" marR="0" lvl="1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t-BR" sz="2600"/>
              <a:t>Conteúdo Programático</a:t>
            </a:r>
            <a:endParaRPr sz="2600"/>
          </a:p>
          <a:p>
            <a:pPr marL="742950" marR="0" lvl="1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t-BR" sz="2600"/>
              <a:t>Bibliografia</a:t>
            </a:r>
            <a:endParaRPr sz="2600"/>
          </a:p>
          <a:p>
            <a:pPr marL="742950" marR="0" lvl="1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t-BR" sz="2600"/>
              <a:t>Critérios de Avaliação</a:t>
            </a:r>
            <a:endParaRPr sz="2600"/>
          </a:p>
          <a:p>
            <a:pPr marL="742950" marR="0" lvl="1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t-BR" sz="2600"/>
              <a:t>Metodologia</a:t>
            </a:r>
            <a:endParaRPr sz="2600"/>
          </a:p>
          <a:p>
            <a:pPr marL="742950" marR="0" lvl="1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t-BR" sz="2600"/>
              <a:t>Recursos</a:t>
            </a:r>
            <a:endParaRPr sz="2600"/>
          </a:p>
          <a:p>
            <a:pPr marL="342900" marR="0" lvl="0" indent="-330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t-BR" sz="3000"/>
              <a:t>Instalação do Ambiente de Desenvolvimento</a:t>
            </a:r>
            <a:endParaRPr sz="3000"/>
          </a:p>
          <a:p>
            <a:pPr marL="742950" marR="0" lvl="1" indent="-2984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</a:pPr>
            <a:r>
              <a:rPr lang="pt-BR" sz="2600"/>
              <a:t>Python e Visual Studio Code</a:t>
            </a:r>
            <a:endParaRPr sz="2600"/>
          </a:p>
          <a:p>
            <a:pPr marL="342900" marR="0" lvl="0" indent="-330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t-BR" sz="3000"/>
              <a:t>Exercícios de Revisão</a:t>
            </a:r>
            <a:endParaRPr sz="3000"/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488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Executar o instalador e marcar a opção </a:t>
            </a:r>
            <a:r>
              <a:rPr lang="pt-BR" b="1" i="1" u="sng"/>
              <a:t>Add Python to PATH</a:t>
            </a:r>
            <a:endParaRPr sz="2500" b="1" i="1" u="sng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00" y="2639227"/>
            <a:ext cx="6398124" cy="398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488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Escolher a opção de instalação </a:t>
            </a:r>
            <a:r>
              <a:rPr lang="pt-BR" b="1" i="1" u="sng"/>
              <a:t>Customize installation</a:t>
            </a:r>
            <a:endParaRPr sz="2500" b="1" i="1" u="sng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100" y="2700602"/>
            <a:ext cx="6344549" cy="39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488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Certifique-se que todas as opções estão selecionadas e clique em </a:t>
            </a:r>
            <a:r>
              <a:rPr lang="pt-BR" u="sng"/>
              <a:t>Next</a:t>
            </a:r>
            <a:endParaRPr u="sng"/>
          </a:p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300" y="2723250"/>
            <a:ext cx="6292900" cy="39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1"/>
          </p:nvPr>
        </p:nvSpPr>
        <p:spPr>
          <a:xfrm>
            <a:off x="457200" y="1264575"/>
            <a:ext cx="8490300" cy="488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Na tela seguinte, certifique-se que a opção </a:t>
            </a:r>
            <a:r>
              <a:rPr lang="pt-BR" sz="3000" b="1" i="1" u="sng"/>
              <a:t>Add Python to environment variables</a:t>
            </a:r>
            <a:r>
              <a:rPr lang="pt-BR" sz="3000"/>
              <a:t> está selecionada e clique em </a:t>
            </a:r>
            <a:r>
              <a:rPr lang="pt-BR" sz="3000" u="sng"/>
              <a:t>Install</a:t>
            </a:r>
            <a:endParaRPr sz="3000" u="sng"/>
          </a:p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237" y="2839075"/>
            <a:ext cx="6130226" cy="37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388450" y="951000"/>
            <a:ext cx="8438700" cy="36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735028" y="2924944"/>
            <a:ext cx="7772400" cy="136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1"/>
              <a:t>Visual Studio Code</a:t>
            </a:r>
            <a:endParaRPr b="0"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488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Após a instalação do Python, baixe a versão mais recente do Visual Studio Code (VS Code)</a:t>
            </a:r>
            <a:endParaRPr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–"/>
            </a:pPr>
            <a:r>
              <a:rPr lang="pt-BR" sz="2500"/>
              <a:t>Selecione a opção correspondente ao seu sistema operacional</a:t>
            </a:r>
            <a:endParaRPr sz="250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–"/>
            </a:pPr>
            <a:r>
              <a:rPr lang="pt-BR" sz="2500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r>
              <a:rPr lang="pt-BR" sz="2500"/>
              <a:t> </a:t>
            </a: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350" y="3976100"/>
            <a:ext cx="7317300" cy="25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/>
          <p:nvPr/>
        </p:nvSpPr>
        <p:spPr>
          <a:xfrm>
            <a:off x="963200" y="5933325"/>
            <a:ext cx="2144700" cy="25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488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0050" algn="l" rtl="0">
              <a:spcBef>
                <a:spcPts val="640"/>
              </a:spcBef>
              <a:spcAft>
                <a:spcPts val="0"/>
              </a:spcAft>
              <a:buSzPts val="2700"/>
              <a:buChar char="•"/>
            </a:pPr>
            <a:r>
              <a:rPr lang="pt-BR" sz="2700"/>
              <a:t>Execute o instalador e durante a instalação, certifique-se que a opção </a:t>
            </a:r>
            <a:r>
              <a:rPr lang="pt-BR" sz="2700" b="1" i="1" u="sng"/>
              <a:t>Add to PATH</a:t>
            </a:r>
            <a:r>
              <a:rPr lang="pt-BR" sz="2700"/>
              <a:t> está selecionada.</a:t>
            </a:r>
            <a:endParaRPr sz="27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7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6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950" y="2501150"/>
            <a:ext cx="4944225" cy="40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8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Após a instalação, execute o VSCode</a:t>
            </a:r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00" y="2206800"/>
            <a:ext cx="6693107" cy="430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8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Instale a extensão do Python</a:t>
            </a:r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00" y="2206800"/>
            <a:ext cx="6693107" cy="4307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/>
          <p:nvPr/>
        </p:nvSpPr>
        <p:spPr>
          <a:xfrm>
            <a:off x="120550" y="2732475"/>
            <a:ext cx="2036100" cy="896100"/>
          </a:xfrm>
          <a:prstGeom prst="wedgeRectCallout">
            <a:avLst>
              <a:gd name="adj1" fmla="val 59862"/>
              <a:gd name="adj2" fmla="val 114424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Clique no ícone  </a:t>
            </a:r>
            <a:r>
              <a:rPr lang="pt-BR" sz="1600" b="1"/>
              <a:t>Extension</a:t>
            </a:r>
            <a:endParaRPr sz="16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8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Instale a extensão do Python</a:t>
            </a:r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00" y="2206793"/>
            <a:ext cx="6693100" cy="4307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/>
          <p:nvPr/>
        </p:nvSpPr>
        <p:spPr>
          <a:xfrm>
            <a:off x="7019200" y="4168050"/>
            <a:ext cx="2036100" cy="1622400"/>
          </a:xfrm>
          <a:prstGeom prst="wedgeRectCallout">
            <a:avLst>
              <a:gd name="adj1" fmla="val -63180"/>
              <a:gd name="adj2" fmla="val -77151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Clique no botão </a:t>
            </a:r>
            <a:r>
              <a:rPr lang="pt-BR" sz="1600" b="1"/>
              <a:t>Install</a:t>
            </a:r>
            <a:r>
              <a:rPr lang="pt-BR" sz="1600"/>
              <a:t>, para instalar a extensão.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Após a instalação, reinicie o VSCode.</a:t>
            </a:r>
            <a:endParaRPr sz="1600"/>
          </a:p>
        </p:txBody>
      </p:sp>
      <p:sp>
        <p:nvSpPr>
          <p:cNvPr id="326" name="Google Shape;326;p39"/>
          <p:cNvSpPr/>
          <p:nvPr/>
        </p:nvSpPr>
        <p:spPr>
          <a:xfrm>
            <a:off x="2500600" y="2929225"/>
            <a:ext cx="2893200" cy="651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9"/>
          <p:cNvSpPr/>
          <p:nvPr/>
        </p:nvSpPr>
        <p:spPr>
          <a:xfrm>
            <a:off x="120550" y="2732475"/>
            <a:ext cx="2036100" cy="1245600"/>
          </a:xfrm>
          <a:prstGeom prst="wedgeRectCallout">
            <a:avLst>
              <a:gd name="adj1" fmla="val 78281"/>
              <a:gd name="adj2" fmla="val -40322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No campo de busca, procure pela extensão </a:t>
            </a:r>
            <a:r>
              <a:rPr lang="pt-BR" sz="1600" b="1"/>
              <a:t>Python</a:t>
            </a:r>
            <a:r>
              <a:rPr lang="pt-BR" sz="1600"/>
              <a:t>, distribuída pela Microsoft</a:t>
            </a:r>
            <a:endParaRPr sz="16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0" y="1188375"/>
            <a:ext cx="9144000" cy="488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Objetivos:</a:t>
            </a:r>
            <a:endParaRPr sz="3000"/>
          </a:p>
          <a:p>
            <a:pPr marL="914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/>
          </a:p>
          <a:p>
            <a:pPr marL="914400" lvl="1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Desenvolver software orientado a objetos.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Codificar utilizando boas práticas de estilo de programação.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Utilizar testes automatizados para aumento de qualidade de código.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Usar o ambiente integrado de desenvolvimento (IDE) Visual Studio Code.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Conhecer as estruturas de dados básicas.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Persistir dados em arquivos e banco de dados.</a:t>
            </a:r>
            <a:endParaRPr sz="2600"/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334" name="Google Shape;334;p40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8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Criando o primeiro programa</a:t>
            </a:r>
            <a:endParaRPr/>
          </a:p>
        </p:txBody>
      </p:sp>
      <p:sp>
        <p:nvSpPr>
          <p:cNvPr id="335" name="Google Shape;335;p40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36" name="Google Shape;336;p40"/>
          <p:cNvSpPr/>
          <p:nvPr/>
        </p:nvSpPr>
        <p:spPr>
          <a:xfrm>
            <a:off x="2500600" y="2929225"/>
            <a:ext cx="2893200" cy="651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331" y="2211488"/>
            <a:ext cx="6653031" cy="429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0"/>
          <p:cNvSpPr/>
          <p:nvPr/>
        </p:nvSpPr>
        <p:spPr>
          <a:xfrm>
            <a:off x="120550" y="3113475"/>
            <a:ext cx="2036100" cy="896100"/>
          </a:xfrm>
          <a:prstGeom prst="wedgeRectCallout">
            <a:avLst>
              <a:gd name="adj1" fmla="val 60519"/>
              <a:gd name="adj2" fmla="val -102316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Clique no ícone  </a:t>
            </a:r>
            <a:r>
              <a:rPr lang="pt-BR" sz="1600" b="1"/>
              <a:t>Explorer</a:t>
            </a:r>
            <a:endParaRPr sz="1600" b="1"/>
          </a:p>
        </p:txBody>
      </p:sp>
      <p:sp>
        <p:nvSpPr>
          <p:cNvPr id="339" name="Google Shape;339;p40"/>
          <p:cNvSpPr/>
          <p:nvPr/>
        </p:nvSpPr>
        <p:spPr>
          <a:xfrm>
            <a:off x="4760125" y="3744050"/>
            <a:ext cx="2419500" cy="1160700"/>
          </a:xfrm>
          <a:prstGeom prst="wedgeRectCallout">
            <a:avLst>
              <a:gd name="adj1" fmla="val -60175"/>
              <a:gd name="adj2" fmla="val -9294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Clique no botão </a:t>
            </a:r>
            <a:r>
              <a:rPr lang="pt-BR" sz="1600" b="1"/>
              <a:t>Open Folder</a:t>
            </a:r>
            <a:r>
              <a:rPr lang="pt-BR" sz="1600"/>
              <a:t> e selecione o diretório onde serão salvos os seus arquivos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346" name="Google Shape;346;p41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8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Criando o primeiro programa</a:t>
            </a:r>
            <a:endParaRPr/>
          </a:p>
        </p:txBody>
      </p:sp>
      <p:sp>
        <p:nvSpPr>
          <p:cNvPr id="347" name="Google Shape;347;p41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48" name="Google Shape;348;p41"/>
          <p:cNvSpPr/>
          <p:nvPr/>
        </p:nvSpPr>
        <p:spPr>
          <a:xfrm>
            <a:off x="2500600" y="2929225"/>
            <a:ext cx="2893200" cy="651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368" y="2211500"/>
            <a:ext cx="6653031" cy="429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/>
          <p:nvPr/>
        </p:nvSpPr>
        <p:spPr>
          <a:xfrm>
            <a:off x="3897950" y="2380120"/>
            <a:ext cx="348000" cy="365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1"/>
          <p:cNvSpPr/>
          <p:nvPr/>
        </p:nvSpPr>
        <p:spPr>
          <a:xfrm>
            <a:off x="1339750" y="3489403"/>
            <a:ext cx="2732400" cy="1382100"/>
          </a:xfrm>
          <a:prstGeom prst="wedgeRectCallout">
            <a:avLst>
              <a:gd name="adj1" fmla="val 49993"/>
              <a:gd name="adj2" fmla="val -106704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Clique no botão </a:t>
            </a:r>
            <a:r>
              <a:rPr lang="pt-BR" sz="1600" b="1"/>
              <a:t>New File</a:t>
            </a:r>
            <a:r>
              <a:rPr lang="pt-BR" sz="1600"/>
              <a:t> para criar um novo arquivo.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Renomeie o arquivo com a extensão </a:t>
            </a:r>
            <a:r>
              <a:rPr lang="pt-BR" sz="1600" b="1"/>
              <a:t>.py</a:t>
            </a:r>
            <a:endParaRPr sz="1600" b="1"/>
          </a:p>
        </p:txBody>
      </p:sp>
      <p:sp>
        <p:nvSpPr>
          <p:cNvPr id="352" name="Google Shape;352;p41"/>
          <p:cNvSpPr/>
          <p:nvPr/>
        </p:nvSpPr>
        <p:spPr>
          <a:xfrm>
            <a:off x="1328450" y="4975425"/>
            <a:ext cx="2210100" cy="896100"/>
          </a:xfrm>
          <a:prstGeom prst="wedgeRectCallout">
            <a:avLst>
              <a:gd name="adj1" fmla="val 50482"/>
              <a:gd name="adj2" fmla="val -22699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Não utilize espaços e caracteres especiais no nome do arquivo.</a:t>
            </a:r>
            <a:endParaRPr sz="15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359" name="Google Shape;359;p42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8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Criando o primeiro programa</a:t>
            </a:r>
            <a:endParaRPr/>
          </a:p>
        </p:txBody>
      </p:sp>
      <p:sp>
        <p:nvSpPr>
          <p:cNvPr id="360" name="Google Shape;360;p42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61" name="Google Shape;361;p42"/>
          <p:cNvSpPr/>
          <p:nvPr/>
        </p:nvSpPr>
        <p:spPr>
          <a:xfrm>
            <a:off x="2500600" y="2929225"/>
            <a:ext cx="2893200" cy="651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553" y="2236874"/>
            <a:ext cx="6613745" cy="42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/>
          <p:nvPr/>
        </p:nvSpPr>
        <p:spPr>
          <a:xfrm>
            <a:off x="3621800" y="5143400"/>
            <a:ext cx="2036100" cy="1037100"/>
          </a:xfrm>
          <a:prstGeom prst="wedgeRectCallout">
            <a:avLst>
              <a:gd name="adj1" fmla="val 56970"/>
              <a:gd name="adj2" fmla="val -87446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Escreva o código do seu programa aqui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370" name="Google Shape;370;p43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8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Executando o programa</a:t>
            </a:r>
            <a:endParaRPr/>
          </a:p>
        </p:txBody>
      </p:sp>
      <p:sp>
        <p:nvSpPr>
          <p:cNvPr id="371" name="Google Shape;371;p43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372" name="Google Shape;372;p43"/>
          <p:cNvSpPr/>
          <p:nvPr/>
        </p:nvSpPr>
        <p:spPr>
          <a:xfrm>
            <a:off x="2500600" y="2929225"/>
            <a:ext cx="2893200" cy="651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275" y="2251400"/>
            <a:ext cx="6613749" cy="42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/>
          <p:nvPr/>
        </p:nvSpPr>
        <p:spPr>
          <a:xfrm>
            <a:off x="8012750" y="2406909"/>
            <a:ext cx="348000" cy="365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3"/>
          <p:cNvSpPr/>
          <p:nvPr/>
        </p:nvSpPr>
        <p:spPr>
          <a:xfrm>
            <a:off x="5893600" y="3443200"/>
            <a:ext cx="2318100" cy="1165500"/>
          </a:xfrm>
          <a:prstGeom prst="wedgeRectCallout">
            <a:avLst>
              <a:gd name="adj1" fmla="val 47281"/>
              <a:gd name="adj2" fmla="val -109039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Clique no ícone </a:t>
            </a:r>
            <a:r>
              <a:rPr lang="pt-BR" sz="1600" b="1"/>
              <a:t>Run Python File in Terminal </a:t>
            </a:r>
            <a:r>
              <a:rPr lang="pt-BR" sz="1600"/>
              <a:t>para executar seu programa</a:t>
            </a:r>
            <a:endParaRPr sz="1600"/>
          </a:p>
        </p:txBody>
      </p:sp>
      <p:sp>
        <p:nvSpPr>
          <p:cNvPr id="376" name="Google Shape;376;p43"/>
          <p:cNvSpPr/>
          <p:nvPr/>
        </p:nvSpPr>
        <p:spPr>
          <a:xfrm>
            <a:off x="2330650" y="5820025"/>
            <a:ext cx="1707900" cy="744300"/>
          </a:xfrm>
          <a:prstGeom prst="wedgeRectCallout">
            <a:avLst>
              <a:gd name="adj1" fmla="val 82544"/>
              <a:gd name="adj2" fmla="val -52586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O programa será executado no terminal</a:t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383" name="Google Shape;383;p44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8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Executando o programa</a:t>
            </a:r>
            <a:endParaRPr/>
          </a:p>
        </p:txBody>
      </p:sp>
      <p:sp>
        <p:nvSpPr>
          <p:cNvPr id="384" name="Google Shape;384;p44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385" name="Google Shape;385;p44"/>
          <p:cNvSpPr/>
          <p:nvPr/>
        </p:nvSpPr>
        <p:spPr>
          <a:xfrm>
            <a:off x="2500600" y="2929225"/>
            <a:ext cx="2893200" cy="651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275" y="2251400"/>
            <a:ext cx="6613749" cy="42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268" y="2236875"/>
            <a:ext cx="6613759" cy="42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/>
          <p:nvPr/>
        </p:nvSpPr>
        <p:spPr>
          <a:xfrm>
            <a:off x="3398025" y="2853045"/>
            <a:ext cx="4210200" cy="308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4"/>
          <p:cNvSpPr/>
          <p:nvPr/>
        </p:nvSpPr>
        <p:spPr>
          <a:xfrm>
            <a:off x="843845" y="3429000"/>
            <a:ext cx="2318100" cy="1165500"/>
          </a:xfrm>
          <a:prstGeom prst="wedgeRectCallout">
            <a:avLst>
              <a:gd name="adj1" fmla="val 64987"/>
              <a:gd name="adj2" fmla="val -83329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Para </a:t>
            </a:r>
            <a:r>
              <a:rPr lang="pt-BR" sz="1600" i="1"/>
              <a:t>debugar</a:t>
            </a:r>
            <a:r>
              <a:rPr lang="pt-BR" sz="1600"/>
              <a:t> o programa, utilize o atalho </a:t>
            </a:r>
            <a:r>
              <a:rPr lang="pt-BR" sz="1600" b="1"/>
              <a:t>F5</a:t>
            </a:r>
            <a:r>
              <a:rPr lang="pt-BR" sz="1600"/>
              <a:t>, e selecione a opção </a:t>
            </a:r>
            <a:r>
              <a:rPr lang="pt-BR" sz="1600" b="1"/>
              <a:t>Python File</a:t>
            </a:r>
            <a:r>
              <a:rPr lang="pt-BR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Desenvolvimento</a:t>
            </a:r>
            <a:endParaRPr/>
          </a:p>
        </p:txBody>
      </p:sp>
      <p:sp>
        <p:nvSpPr>
          <p:cNvPr id="396" name="Google Shape;396;p45"/>
          <p:cNvSpPr txBox="1">
            <a:spLocks noGrp="1"/>
          </p:cNvSpPr>
          <p:nvPr>
            <p:ph type="body" idx="1"/>
          </p:nvPr>
        </p:nvSpPr>
        <p:spPr>
          <a:xfrm>
            <a:off x="457200" y="1340775"/>
            <a:ext cx="8490300" cy="8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Executando o programa</a:t>
            </a:r>
            <a:endParaRPr/>
          </a:p>
        </p:txBody>
      </p:sp>
      <p:sp>
        <p:nvSpPr>
          <p:cNvPr id="397" name="Google Shape;397;p45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3398025" y="2853045"/>
            <a:ext cx="4210200" cy="308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519" y="2236875"/>
            <a:ext cx="6283506" cy="427304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5"/>
          <p:cNvSpPr/>
          <p:nvPr/>
        </p:nvSpPr>
        <p:spPr>
          <a:xfrm>
            <a:off x="4621825" y="5491751"/>
            <a:ext cx="4210200" cy="10725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895650" y="4165700"/>
            <a:ext cx="2800200" cy="1701000"/>
          </a:xfrm>
          <a:prstGeom prst="wedgeRectCallout">
            <a:avLst>
              <a:gd name="adj1" fmla="val 86328"/>
              <a:gd name="adj2" fmla="val 5394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Caso apareça alguma mensagem solicitando a instalação alguma extensão adicional, você deve fazer a instalação clicando em </a:t>
            </a:r>
            <a:r>
              <a:rPr lang="pt-BR" sz="1600" b="1"/>
              <a:t>Install</a:t>
            </a:r>
            <a:r>
              <a:rPr lang="pt-BR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0" y="1188375"/>
            <a:ext cx="9144000" cy="54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Ementa:</a:t>
            </a:r>
            <a:endParaRPr sz="30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Estruturas de dados básicas: 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Listas, pilhas, filas e dicionários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Introdução à lista encadeada e árvore 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Programação orientada a objetos: 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Objetos e classes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Encapsulamento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Relacionamento entre classes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Herança e polimorfismo</a:t>
            </a:r>
            <a:endParaRPr sz="2600"/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Classe abstrata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Tratamento de Exceções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Testes de unidade automatizados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pt-BR" sz="2600"/>
              <a:t>Estratégias de persistência em arquivos e banco de dados</a:t>
            </a:r>
            <a:endParaRPr sz="260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0" y="1188375"/>
            <a:ext cx="9144000" cy="65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Conteúdo Programático:</a:t>
            </a:r>
            <a:endParaRPr sz="260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graphicFrame>
        <p:nvGraphicFramePr>
          <p:cNvPr id="120" name="Google Shape;120;p16"/>
          <p:cNvGraphicFramePr/>
          <p:nvPr/>
        </p:nvGraphicFramePr>
        <p:xfrm>
          <a:off x="326925" y="2084475"/>
          <a:ext cx="8491550" cy="4016203"/>
        </p:xfrm>
        <a:graphic>
          <a:graphicData uri="http://schemas.openxmlformats.org/drawingml/2006/table">
            <a:tbl>
              <a:tblPr>
                <a:noFill/>
                <a:tableStyleId>{4EA88DB4-5388-4146-8AAD-483F1086C78A}</a:tableStyleId>
              </a:tblPr>
              <a:tblGrid>
                <a:gridCol w="849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1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Apresentação da disciplina.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Apresentação e preparação do ambiente de programação (Visual Studio Code).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/>
                        <a:t>Revisão da linguagem Python (estruturas básicas e funções).</a:t>
                      </a:r>
                      <a:endParaRPr sz="1800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2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Revisão da linguagem Python (listas e tuplas).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/>
                        <a:t>Dicionários.</a:t>
                      </a:r>
                      <a:endParaRPr sz="1800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3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Criação e utilização de Módulos.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Padrão de Código PEP8.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i="1"/>
                        <a:t>AC01 – Módulos, funções, listas, tuplas, dicionários, padrão de código.</a:t>
                      </a:r>
                      <a:endParaRPr sz="1800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0" y="1188375"/>
            <a:ext cx="9144000" cy="65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Conteúdo Programático:</a:t>
            </a:r>
            <a:endParaRPr sz="2600"/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graphicFrame>
        <p:nvGraphicFramePr>
          <p:cNvPr id="129" name="Google Shape;129;p17"/>
          <p:cNvGraphicFramePr/>
          <p:nvPr/>
        </p:nvGraphicFramePr>
        <p:xfrm>
          <a:off x="326925" y="2084475"/>
          <a:ext cx="8491550" cy="2222978"/>
        </p:xfrm>
        <a:graphic>
          <a:graphicData uri="http://schemas.openxmlformats.org/drawingml/2006/table">
            <a:tbl>
              <a:tblPr>
                <a:noFill/>
                <a:tableStyleId>{4EA88DB4-5388-4146-8AAD-483F1086C78A}</a:tableStyleId>
              </a:tblPr>
              <a:tblGrid>
                <a:gridCol w="849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4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/>
                        <a:t>Estruturas de dados básicas: Filas e Pilhas.</a:t>
                      </a:r>
                      <a:endParaRPr sz="1800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5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Tratamento de Exceções.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Testes de Unidade.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i="1"/>
                        <a:t>AC02 – Filas, Pilhas, Tratamento de exceções, Testes de unidade.</a:t>
                      </a:r>
                      <a:endParaRPr sz="1800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0" y="1188375"/>
            <a:ext cx="9144000" cy="65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Conteúdo Programático:</a:t>
            </a:r>
            <a:endParaRPr sz="260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graphicFrame>
        <p:nvGraphicFramePr>
          <p:cNvPr id="138" name="Google Shape;138;p18"/>
          <p:cNvGraphicFramePr/>
          <p:nvPr/>
        </p:nvGraphicFramePr>
        <p:xfrm>
          <a:off x="326925" y="2084475"/>
          <a:ext cx="8491550" cy="3649935"/>
        </p:xfrm>
        <a:graphic>
          <a:graphicData uri="http://schemas.openxmlformats.org/drawingml/2006/table">
            <a:tbl>
              <a:tblPr>
                <a:noFill/>
                <a:tableStyleId>{4EA88DB4-5388-4146-8AAD-483F1086C78A}</a:tableStyleId>
              </a:tblPr>
              <a:tblGrid>
                <a:gridCol w="849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6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Programação Orientada a Objetos: introdução.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Conceitos básicos de POO: abstração, classes, atributos, métodos.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/>
                        <a:t>Implementação de classes.</a:t>
                      </a:r>
                      <a:endParaRPr sz="1800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7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/>
                        <a:t>Relacionamento entre classes.</a:t>
                      </a:r>
                      <a:endParaRPr sz="1800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8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Encapsulamento, atributos/métodos públicos e privados.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i="1"/>
                        <a:t>AC03 – Abstração, definição de classes, atributos, métodos, associação de classes, encapsulamento.</a:t>
                      </a:r>
                      <a:endParaRPr sz="1800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0" y="1188375"/>
            <a:ext cx="9144000" cy="65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Conteúdo Programático:</a:t>
            </a:r>
            <a:endParaRPr sz="2600"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graphicFrame>
        <p:nvGraphicFramePr>
          <p:cNvPr id="147" name="Google Shape;147;p19"/>
          <p:cNvGraphicFramePr/>
          <p:nvPr>
            <p:extLst>
              <p:ext uri="{D42A27DB-BD31-4B8C-83A1-F6EECF244321}">
                <p14:modId xmlns:p14="http://schemas.microsoft.com/office/powerpoint/2010/main" val="2916785575"/>
              </p:ext>
            </p:extLst>
          </p:nvPr>
        </p:nvGraphicFramePr>
        <p:xfrm>
          <a:off x="326925" y="2084475"/>
          <a:ext cx="8491550" cy="2993599"/>
        </p:xfrm>
        <a:graphic>
          <a:graphicData uri="http://schemas.openxmlformats.org/drawingml/2006/table">
            <a:tbl>
              <a:tblPr>
                <a:noFill/>
                <a:tableStyleId>{4EA88DB4-5388-4146-8AAD-483F1086C78A}</a:tableStyleId>
              </a:tblPr>
              <a:tblGrid>
                <a:gridCol w="849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9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Herança simples.</a:t>
                      </a:r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10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/>
                        <a:t>Herança múltipla.</a:t>
                      </a:r>
                      <a:endParaRPr sz="1800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11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Polimorfismo.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Classes abstratas e métodos abstratos.</a:t>
                      </a:r>
                      <a:endParaRPr sz="1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i="1"/>
                        <a:t>AC04 – Herança, polimorfismo, classes abstratas e métodos abstratos.</a:t>
                      </a:r>
                      <a:endParaRPr sz="1800" b="1" i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400" cy="6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Ensino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0" y="1188375"/>
            <a:ext cx="9144000" cy="65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Conteúdo Programático:</a:t>
            </a:r>
            <a:endParaRPr sz="2600"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graphicFrame>
        <p:nvGraphicFramePr>
          <p:cNvPr id="156" name="Google Shape;156;p20"/>
          <p:cNvGraphicFramePr/>
          <p:nvPr/>
        </p:nvGraphicFramePr>
        <p:xfrm>
          <a:off x="326925" y="2084475"/>
          <a:ext cx="8491550" cy="3082484"/>
        </p:xfrm>
        <a:graphic>
          <a:graphicData uri="http://schemas.openxmlformats.org/drawingml/2006/table">
            <a:tbl>
              <a:tblPr>
                <a:noFill/>
                <a:tableStyleId>{4EA88DB4-5388-4146-8AAD-483F1086C78A}</a:tableStyleId>
              </a:tblPr>
              <a:tblGrid>
                <a:gridCol w="849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12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/>
                        <a:t>Persistência de dados em arquivos.</a:t>
                      </a:r>
                      <a:endParaRPr sz="1800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13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/>
                        <a:t>Persistência de dados: integração com banco de dados.</a:t>
                      </a:r>
                      <a:endParaRPr sz="1800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14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/>
                        <a:t>Persistência de dados: mapeamento objeto-relacional (ORM).</a:t>
                      </a:r>
                      <a:endParaRPr sz="1800" b="1" i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Semana 15</a:t>
                      </a:r>
                      <a:endParaRPr sz="1800" b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i="1"/>
                        <a:t>AC05 – Persistência de Dados.</a:t>
                      </a:r>
                      <a:endParaRPr sz="1800" b="1" i="1"/>
                    </a:p>
                  </a:txBody>
                  <a:tcPr marL="9525" marR="9525" marT="95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1277</Words>
  <Application>Microsoft Office PowerPoint</Application>
  <PresentationFormat>Apresentação na tela (4:3)</PresentationFormat>
  <Paragraphs>304</Paragraphs>
  <Slides>35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8" baseType="lpstr">
      <vt:lpstr>Arial</vt:lpstr>
      <vt:lpstr>Calibri</vt:lpstr>
      <vt:lpstr>Tema do Office</vt:lpstr>
      <vt:lpstr>Programação Orientada a Objetos Aula 01 – Apresentação da Disciplina</vt:lpstr>
      <vt:lpstr>Sumário</vt:lpstr>
      <vt:lpstr>Plano de Ensino</vt:lpstr>
      <vt:lpstr>Plano de Ensino</vt:lpstr>
      <vt:lpstr>Plano de Ensino</vt:lpstr>
      <vt:lpstr>Plano de Ensino</vt:lpstr>
      <vt:lpstr>Plano de Ensino</vt:lpstr>
      <vt:lpstr>Plano de Ensino</vt:lpstr>
      <vt:lpstr>Plano de Ensino</vt:lpstr>
      <vt:lpstr>Plano de Ensino</vt:lpstr>
      <vt:lpstr>Plano de Ensino</vt:lpstr>
      <vt:lpstr>Plano de Ensino</vt:lpstr>
      <vt:lpstr>Plano de Ensino</vt:lpstr>
      <vt:lpstr>Plano de Ensino</vt:lpstr>
      <vt:lpstr>Plano de Ensino</vt:lpstr>
      <vt:lpstr>Plano de Ensino</vt:lpstr>
      <vt:lpstr>Plano de Ensino</vt:lpstr>
      <vt:lpstr>Ambiente de Desenvolvimento Python</vt:lpstr>
      <vt:lpstr>Ambiente de Desenvolvimento</vt:lpstr>
      <vt:lpstr>Ambiente de Desenvolvimento</vt:lpstr>
      <vt:lpstr>Ambiente de Desenvolvimento</vt:lpstr>
      <vt:lpstr>Ambiente de Desenvolvimento</vt:lpstr>
      <vt:lpstr>Ambiente de Desenvolvimento</vt:lpstr>
      <vt:lpstr>Ambiente de Desenvolvimento Visual Studio Code</vt:lpstr>
      <vt:lpstr>Ambiente de Desenvolvimento</vt:lpstr>
      <vt:lpstr>Ambiente de Desenvolvimento</vt:lpstr>
      <vt:lpstr>Ambiente de Desenvolvimento</vt:lpstr>
      <vt:lpstr>Ambiente de Desenvolvimento</vt:lpstr>
      <vt:lpstr>Ambiente de Desenvolvimento</vt:lpstr>
      <vt:lpstr>Ambiente de Desenvolvimento</vt:lpstr>
      <vt:lpstr>Ambiente de Desenvolvimento</vt:lpstr>
      <vt:lpstr>Ambiente de Desenvolvimento</vt:lpstr>
      <vt:lpstr>Ambiente de Desenvolvimento</vt:lpstr>
      <vt:lpstr>Ambiente de Desenvolvimento</vt:lpstr>
      <vt:lpstr>Ambiente de Desenvolvimento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Orientada a Objetos Aula 01 – Apresentação da Disciplina</dc:title>
  <cp:lastModifiedBy>Paulo Vieira</cp:lastModifiedBy>
  <cp:revision>2</cp:revision>
  <dcterms:modified xsi:type="dcterms:W3CDTF">2021-08-05T21:18:02Z</dcterms:modified>
</cp:coreProperties>
</file>